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  <p:sldMasterId id="2147483797" r:id="rId2"/>
    <p:sldMasterId id="2147483785" r:id="rId3"/>
    <p:sldMasterId id="2147483810" r:id="rId4"/>
  </p:sldMasterIdLst>
  <p:notesMasterIdLst>
    <p:notesMasterId r:id="rId35"/>
  </p:notesMasterIdLst>
  <p:sldIdLst>
    <p:sldId id="256" r:id="rId5"/>
    <p:sldId id="257" r:id="rId6"/>
    <p:sldId id="258" r:id="rId7"/>
    <p:sldId id="262" r:id="rId8"/>
    <p:sldId id="263" r:id="rId9"/>
    <p:sldId id="286" r:id="rId10"/>
    <p:sldId id="287" r:id="rId11"/>
    <p:sldId id="288" r:id="rId12"/>
    <p:sldId id="289" r:id="rId13"/>
    <p:sldId id="270" r:id="rId14"/>
    <p:sldId id="271" r:id="rId15"/>
    <p:sldId id="273" r:id="rId16"/>
    <p:sldId id="290" r:id="rId17"/>
    <p:sldId id="272" r:id="rId18"/>
    <p:sldId id="291" r:id="rId19"/>
    <p:sldId id="292" r:id="rId20"/>
    <p:sldId id="293" r:id="rId21"/>
    <p:sldId id="278" r:id="rId22"/>
    <p:sldId id="279" r:id="rId23"/>
    <p:sldId id="280" r:id="rId24"/>
    <p:sldId id="281" r:id="rId25"/>
    <p:sldId id="260" r:id="rId26"/>
    <p:sldId id="261" r:id="rId27"/>
    <p:sldId id="283" r:id="rId28"/>
    <p:sldId id="284" r:id="rId29"/>
    <p:sldId id="275" r:id="rId30"/>
    <p:sldId id="274" r:id="rId31"/>
    <p:sldId id="285" r:id="rId32"/>
    <p:sldId id="277" r:id="rId33"/>
    <p:sldId id="276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ash Abadpour" initials="AA" lastIdx="1" clrIdx="0">
    <p:extLst>
      <p:ext uri="{19B8F6BF-5375-455C-9EA6-DF929625EA0E}">
        <p15:presenceInfo xmlns:p15="http://schemas.microsoft.com/office/powerpoint/2012/main" userId="4d10b6371361be5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2" autoAdjust="0"/>
    <p:restoredTop sz="84136" autoAdjust="0"/>
  </p:normalViewPr>
  <p:slideViewPr>
    <p:cSldViewPr snapToGrid="0">
      <p:cViewPr varScale="1">
        <p:scale>
          <a:sx n="96" d="100"/>
          <a:sy n="96" d="100"/>
        </p:scale>
        <p:origin x="864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0FC69F-7DF7-4CDB-9577-7673A56281FB}" type="datetimeFigureOut">
              <a:rPr lang="en-CA" smtClean="0"/>
              <a:t>16/04/2019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325A5-217F-4D87-BA0A-DDAF9673B2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90006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bc.ca/news/technology/event-horizon-telescope-black-hole-photographed-1.5081243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"We've now seen the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unseeable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," said Avery Broderick, a physicist at the University of Waterloo and the Perimeter Institute who was part of the international EHT research team. "Black holes are made real — they're not just the scribblings on theorists' chalkboards anymore, but they really are out there in the night."</a:t>
            </a:r>
          </a:p>
          <a:p>
            <a:br>
              <a:rPr lang="en-CA" dirty="0"/>
            </a:br>
            <a:r>
              <a:rPr lang="en-CA" dirty="0">
                <a:hlinkClick r:id="rId3"/>
              </a:rPr>
              <a:t>https://www.cbc.ca/news/technology/event-horizon-telescope-black-hole-photographed-1.5081243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25A5-217F-4D87-BA0A-DDAF9673B28E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1230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325A5-217F-4D87-BA0A-DDAF9673B28E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8795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D2CEC-2624-4815-A5E2-2B7AADA5849B}" type="datetimeFigureOut">
              <a:rPr lang="en-CA" smtClean="0"/>
              <a:t>16/04/2019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06FB-1577-4150-914B-E66DA699CB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1515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D2CEC-2624-4815-A5E2-2B7AADA5849B}" type="datetimeFigureOut">
              <a:rPr lang="en-CA" smtClean="0"/>
              <a:t>16/04/2019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06FB-1577-4150-914B-E66DA699CB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633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AC2D2CEC-2624-4815-A5E2-2B7AADA5849B}" type="datetimeFigureOut">
              <a:rPr lang="en-CA" smtClean="0"/>
              <a:t>16/04/2019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147906FB-1577-4150-914B-E66DA699CB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37694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D2CEC-2624-4815-A5E2-2B7AADA5849B}" type="datetimeFigureOut">
              <a:rPr lang="en-CA" smtClean="0"/>
              <a:t>16/04/2019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06FB-1577-4150-914B-E66DA699CB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05268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D2CEC-2624-4815-A5E2-2B7AADA5849B}" type="datetimeFigureOut">
              <a:rPr lang="en-CA" smtClean="0"/>
              <a:t>16/04/2019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06FB-1577-4150-914B-E66DA699CB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33209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C2D2CEC-2624-4815-A5E2-2B7AADA5849B}" type="datetimeFigureOut">
              <a:rPr lang="en-CA" smtClean="0"/>
              <a:t>16/04/2019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47906FB-1577-4150-914B-E66DA699CB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13997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D2CEC-2624-4815-A5E2-2B7AADA5849B}" type="datetimeFigureOut">
              <a:rPr lang="en-CA" smtClean="0"/>
              <a:t>16/04/2019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06FB-1577-4150-914B-E66DA699CB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86312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D2CEC-2624-4815-A5E2-2B7AADA5849B}" type="datetimeFigureOut">
              <a:rPr lang="en-CA" smtClean="0"/>
              <a:t>16/04/2019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06FB-1577-4150-914B-E66DA699CB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52133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D2CEC-2624-4815-A5E2-2B7AADA5849B}" type="datetimeFigureOut">
              <a:rPr lang="en-CA" smtClean="0"/>
              <a:t>16/04/2019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06FB-1577-4150-914B-E66DA699CB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52126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D2CEC-2624-4815-A5E2-2B7AADA5849B}" type="datetimeFigureOut">
              <a:rPr lang="en-CA" smtClean="0"/>
              <a:t>16/04/2019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06FB-1577-4150-914B-E66DA699CB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10607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D2CEC-2624-4815-A5E2-2B7AADA5849B}" type="datetimeFigureOut">
              <a:rPr lang="en-CA" smtClean="0"/>
              <a:t>16/04/2019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06FB-1577-4150-914B-E66DA699CB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5510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D2CEC-2624-4815-A5E2-2B7AADA5849B}" type="datetimeFigureOut">
              <a:rPr lang="en-CA" smtClean="0"/>
              <a:t>16/04/2019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06FB-1577-4150-914B-E66DA699CB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60305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D2CEC-2624-4815-A5E2-2B7AADA5849B}" type="datetimeFigureOut">
              <a:rPr lang="en-CA" smtClean="0"/>
              <a:t>16/04/2019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06FB-1577-4150-914B-E66DA699CB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31170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D2CEC-2624-4815-A5E2-2B7AADA5849B}" type="datetimeFigureOut">
              <a:rPr lang="en-CA" smtClean="0"/>
              <a:t>16/04/2019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06FB-1577-4150-914B-E66DA699CB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76759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AC2D2CEC-2624-4815-A5E2-2B7AADA5849B}" type="datetimeFigureOut">
              <a:rPr lang="en-CA" smtClean="0"/>
              <a:t>16/04/2019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147906FB-1577-4150-914B-E66DA699CB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11427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6AB2C-D596-4316-9977-4DBAD1015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F0727E-1085-4B82-AF3B-8C7748085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D2CEC-2624-4815-A5E2-2B7AADA5849B}" type="datetimeFigureOut">
              <a:rPr lang="en-CA" smtClean="0"/>
              <a:t>16/04/2019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294CE1-56B2-41D5-A2D3-8F1238066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9AE795-31E8-44CC-8966-B1F36F9F3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06FB-1577-4150-914B-E66DA699CB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09431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4BBA7-AF08-4BDA-B738-183023CF0C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AC280B-C174-4499-AB7E-B3A3B5CBFA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3E251-07C3-4214-BE6F-0885096B5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CEF04-96BD-467A-82EC-28862CD2011F}" type="datetimeFigureOut">
              <a:rPr lang="en-CA" smtClean="0"/>
              <a:t>16/04/2019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CFF1E7-A466-4155-8786-107251958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70751-71A5-4FE7-9135-CCB5372AC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A1AF5-D932-4B1E-820E-C0D56EF37C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14003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12E87-E9E2-491C-9551-5C45EA491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26C46-AB6E-45F4-BC25-85FF1DFD4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1A6E0-91D4-4593-AE11-7EA4730AC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CEF04-96BD-467A-82EC-28862CD2011F}" type="datetimeFigureOut">
              <a:rPr lang="en-CA" smtClean="0"/>
              <a:t>16/04/2019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062BA-19D2-48B1-8ECC-A4E3BAADC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68534-1775-452F-A6E2-78FC427EB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A1AF5-D932-4B1E-820E-C0D56EF37C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24714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22549-4CAD-47BF-8AFC-1EFAD208E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4EDEE-9169-4EBB-90E8-E1F8B8250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5129B-435C-432C-8352-44274528D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CEF04-96BD-467A-82EC-28862CD2011F}" type="datetimeFigureOut">
              <a:rPr lang="en-CA" smtClean="0"/>
              <a:t>16/04/2019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94245-F356-4E82-8777-EF931D026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EC27C-283A-41DB-9BCB-2EC2CBA0F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A1AF5-D932-4B1E-820E-C0D56EF37C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427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9A0FC-5B42-411F-AE36-881C2A4F4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FFBED-DA59-4724-BECF-81E00199CE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B7AD0C-ECC5-4FEF-9D0A-32E5262AD3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10880D-9563-4D82-8AD4-F5CD3F86E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CEF04-96BD-467A-82EC-28862CD2011F}" type="datetimeFigureOut">
              <a:rPr lang="en-CA" smtClean="0"/>
              <a:t>16/04/2019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CA2685-0E3F-43FE-BAF4-5FE3A0B86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DE1E96-D323-4C36-A095-61B43461F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A1AF5-D932-4B1E-820E-C0D56EF37C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19989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15BAF-AA68-4988-BE4E-88A9215DD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9B73E-FACC-4BE9-9FBE-8FD05916B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EF6607-31E7-4F2A-99F0-5ECEFAF18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071801-7061-4A0D-B600-EBA9BEFAFC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6A88B2-492A-46BE-95EF-4EC04C6534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60A314-52CB-42C2-8C0C-E75A73B9D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CEF04-96BD-467A-82EC-28862CD2011F}" type="datetimeFigureOut">
              <a:rPr lang="en-CA" smtClean="0"/>
              <a:t>16/04/2019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73A571-41AC-4F01-8E26-19FC52300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64E9D9-5C62-4464-85CA-BAFB9A156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A1AF5-D932-4B1E-820E-C0D56EF37C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60788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EBE85-6145-4DA9-AD2C-AE5067E40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183EA6-1D67-4895-99FD-B2D0EBF0D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CEF04-96BD-467A-82EC-28862CD2011F}" type="datetimeFigureOut">
              <a:rPr lang="en-CA" smtClean="0"/>
              <a:t>16/04/2019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CB11B7-468E-40AD-994C-3ECE17EDC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57CFAE-F268-4DA4-96C3-65B2AB54D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A1AF5-D932-4B1E-820E-C0D56EF37C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553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C2D2CEC-2624-4815-A5E2-2B7AADA5849B}" type="datetimeFigureOut">
              <a:rPr lang="en-CA" smtClean="0"/>
              <a:t>16/04/2019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47906FB-1577-4150-914B-E66DA699CB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6073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5138E9-AE49-4C5E-B611-3621BF8C1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CEF04-96BD-467A-82EC-28862CD2011F}" type="datetimeFigureOut">
              <a:rPr lang="en-CA" smtClean="0"/>
              <a:t>16/04/2019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D0C784-7284-405F-BBF8-03CDACF23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C6D35-4AA7-40C1-AF4F-90FBF5798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A1AF5-D932-4B1E-820E-C0D56EF37C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54626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C51C6-75B3-4247-9DCF-194C78B03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2ECDD-8BE8-42C6-833A-BD4F0B4CA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14C0E-51EB-4E67-B2C1-BD7EE9BA92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0EBC1-0116-4D1C-87F5-164E62382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CEF04-96BD-467A-82EC-28862CD2011F}" type="datetimeFigureOut">
              <a:rPr lang="en-CA" smtClean="0"/>
              <a:t>16/04/2019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091580-6F9E-4580-B1FF-A2310ED4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BF018F-7740-4A54-B422-79BE76C53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A1AF5-D932-4B1E-820E-C0D56EF37C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0189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C64C9-6B24-4A1B-B0C1-F644D3494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2FCC6E-5038-4F5D-A859-F1B3EB911C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AFBE28-7D7C-4011-956F-9D141BCC81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ABB9D-DC6F-461B-B445-D82B81138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CEF04-96BD-467A-82EC-28862CD2011F}" type="datetimeFigureOut">
              <a:rPr lang="en-CA" smtClean="0"/>
              <a:t>16/04/2019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549AD6-5077-4C85-9DFE-DDE18091D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11FCA6-87C4-4C6F-876B-9E4DB21D6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A1AF5-D932-4B1E-820E-C0D56EF37C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68524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124F0-9557-4B5D-A717-989D0BA71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AD7BFF-D648-4809-913F-5C5C0C889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03DC9F-B4CD-4715-8159-BA83335BD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CEF04-96BD-467A-82EC-28862CD2011F}" type="datetimeFigureOut">
              <a:rPr lang="en-CA" smtClean="0"/>
              <a:t>16/04/2019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D159D-8638-4032-97F5-7133C04F5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3565E-B178-4E16-89D7-64CD7E2B6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A1AF5-D932-4B1E-820E-C0D56EF37C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68658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1490C4-5451-4F38-AACB-6F9F7473A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835E4A-0DED-4893-8185-B1E30BC923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FA61F4-A162-4A01-B13A-EA903398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CEF04-96BD-467A-82EC-28862CD2011F}" type="datetimeFigureOut">
              <a:rPr lang="en-CA" smtClean="0"/>
              <a:t>16/04/2019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407A0-5DC4-400E-9752-DFF96BB4C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51CD7-F436-4403-9FFA-CE926727C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A1AF5-D932-4B1E-820E-C0D56EF37C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11371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D2CEC-2624-4815-A5E2-2B7AADA5849B}" type="datetimeFigureOut">
              <a:rPr lang="en-CA" smtClean="0"/>
              <a:t>16/04/2019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06FB-1577-4150-914B-E66DA699CB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03194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D2CEC-2624-4815-A5E2-2B7AADA5849B}" type="datetimeFigureOut">
              <a:rPr lang="en-CA" smtClean="0"/>
              <a:t>16/04/2019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06FB-1577-4150-914B-E66DA699CB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64915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C2D2CEC-2624-4815-A5E2-2B7AADA5849B}" type="datetimeFigureOut">
              <a:rPr lang="en-CA" smtClean="0"/>
              <a:t>16/04/2019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47906FB-1577-4150-914B-E66DA699CB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59229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D2CEC-2624-4815-A5E2-2B7AADA5849B}" type="datetimeFigureOut">
              <a:rPr lang="en-CA" smtClean="0"/>
              <a:t>16/04/2019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06FB-1577-4150-914B-E66DA699CB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75256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D2CEC-2624-4815-A5E2-2B7AADA5849B}" type="datetimeFigureOut">
              <a:rPr lang="en-CA" smtClean="0"/>
              <a:t>16/04/2019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06FB-1577-4150-914B-E66DA699CB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3897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D2CEC-2624-4815-A5E2-2B7AADA5849B}" type="datetimeFigureOut">
              <a:rPr lang="en-CA" smtClean="0"/>
              <a:t>16/04/2019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06FB-1577-4150-914B-E66DA699CB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28384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D2CEC-2624-4815-A5E2-2B7AADA5849B}" type="datetimeFigureOut">
              <a:rPr lang="en-CA" smtClean="0"/>
              <a:t>16/04/2019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06FB-1577-4150-914B-E66DA699CB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620165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D2CEC-2624-4815-A5E2-2B7AADA5849B}" type="datetimeFigureOut">
              <a:rPr lang="en-CA" smtClean="0"/>
              <a:t>16/04/2019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06FB-1577-4150-914B-E66DA699CB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423598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D2CEC-2624-4815-A5E2-2B7AADA5849B}" type="datetimeFigureOut">
              <a:rPr lang="en-CA" smtClean="0"/>
              <a:t>16/04/2019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06FB-1577-4150-914B-E66DA699CB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90175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D2CEC-2624-4815-A5E2-2B7AADA5849B}" type="datetimeFigureOut">
              <a:rPr lang="en-CA" smtClean="0"/>
              <a:t>16/04/2019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06FB-1577-4150-914B-E66DA699CB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3225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D2CEC-2624-4815-A5E2-2B7AADA5849B}" type="datetimeFigureOut">
              <a:rPr lang="en-CA" smtClean="0"/>
              <a:t>16/04/2019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06FB-1577-4150-914B-E66DA699CB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75578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AC2D2CEC-2624-4815-A5E2-2B7AADA5849B}" type="datetimeFigureOut">
              <a:rPr lang="en-CA" smtClean="0"/>
              <a:t>16/04/2019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147906FB-1577-4150-914B-E66DA699CB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6988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D2CEC-2624-4815-A5E2-2B7AADA5849B}" type="datetimeFigureOut">
              <a:rPr lang="en-CA" smtClean="0"/>
              <a:t>16/04/2019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06FB-1577-4150-914B-E66DA699CB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8040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D2CEC-2624-4815-A5E2-2B7AADA5849B}" type="datetimeFigureOut">
              <a:rPr lang="en-CA" smtClean="0"/>
              <a:t>16/04/2019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06FB-1577-4150-914B-E66DA699CB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535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D2CEC-2624-4815-A5E2-2B7AADA5849B}" type="datetimeFigureOut">
              <a:rPr lang="en-CA" smtClean="0"/>
              <a:t>16/04/2019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06FB-1577-4150-914B-E66DA699CB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781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D2CEC-2624-4815-A5E2-2B7AADA5849B}" type="datetimeFigureOut">
              <a:rPr lang="en-CA" smtClean="0"/>
              <a:t>16/04/2019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06FB-1577-4150-914B-E66DA699CB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6010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D2CEC-2624-4815-A5E2-2B7AADA5849B}" type="datetimeFigureOut">
              <a:rPr lang="en-CA" smtClean="0"/>
              <a:t>16/04/2019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06FB-1577-4150-914B-E66DA699CB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8795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AC2D2CEC-2624-4815-A5E2-2B7AADA5849B}" type="datetimeFigureOut">
              <a:rPr lang="en-CA" smtClean="0"/>
              <a:t>16/04/2019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147906FB-1577-4150-914B-E66DA699CB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46296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AC2D2CEC-2624-4815-A5E2-2B7AADA5849B}" type="datetimeFigureOut">
              <a:rPr lang="en-CA" smtClean="0"/>
              <a:t>16/04/2019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147906FB-1577-4150-914B-E66DA699CB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60779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17F159-05A0-4AAC-AA8A-C411774FF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0B78B-9366-4F37-A524-14A202E31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901DC-5CC8-4979-93F0-4D43F60B88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CEF04-96BD-467A-82EC-28862CD2011F}" type="datetimeFigureOut">
              <a:rPr lang="en-CA" smtClean="0"/>
              <a:t>16/04/2019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8377B-F6FC-495B-9CF4-CA80041B1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5D9EE-39CA-43FB-B050-4A86CD52CB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FA1AF5-D932-4B1E-820E-C0D56EF37C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1544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AC2D2CEC-2624-4815-A5E2-2B7AADA5849B}" type="datetimeFigureOut">
              <a:rPr lang="en-CA" smtClean="0"/>
              <a:t>16/04/2019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147906FB-1577-4150-914B-E66DA699CB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0860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rash@abadpour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2396F-545A-4F36-AF65-4F502871C1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53512" y="4267832"/>
            <a:ext cx="5838366" cy="1881298"/>
          </a:xfrm>
        </p:spPr>
        <p:txBody>
          <a:bodyPr anchor="t">
            <a:noAutofit/>
          </a:bodyPr>
          <a:lstStyle/>
          <a:p>
            <a:pPr algn="l"/>
            <a:r>
              <a:rPr lang="en-US" sz="2000" cap="none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</a:rPr>
              <a:t>Arash Abadpour</a:t>
            </a:r>
            <a:br>
              <a:rPr lang="en-US" sz="2000" cap="none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1400" cap="none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hlinkClick r:id="rId3"/>
              </a:rPr>
              <a:t>arash@abadpour.com</a:t>
            </a:r>
            <a:br>
              <a:rPr lang="en-US" sz="2000" cap="none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</a:rPr>
            </a:br>
            <a:br>
              <a:rPr lang="en-US" sz="2000" cap="none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2000" cap="none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</a:rPr>
              <a:t>16 April 2019</a:t>
            </a:r>
            <a:br>
              <a:rPr lang="en-US" sz="2000" cap="none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</a:rPr>
            </a:br>
            <a:br>
              <a:rPr lang="en-US" sz="2000" cap="none" dirty="0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</a:rPr>
            </a:br>
            <a:br>
              <a:rPr lang="en-US" sz="2000" cap="none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</a:rPr>
            </a:br>
            <a:br>
              <a:rPr lang="en-US" sz="2000" cap="none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</a:rPr>
            </a:br>
            <a:r>
              <a:rPr lang="en-US" sz="1100" cap="none">
                <a:solidFill>
                  <a:schemeClr val="bg1">
                    <a:lumMod val="50000"/>
                    <a:lumOff val="50000"/>
                  </a:schemeClr>
                </a:solidFill>
                <a:latin typeface="Cambria" panose="02040503050406030204" pitchFamily="18" charset="0"/>
              </a:rPr>
              <a:t>Revision 1.07</a:t>
            </a:r>
            <a:endParaRPr lang="en-CA" sz="2000" cap="none" dirty="0">
              <a:solidFill>
                <a:schemeClr val="bg1">
                  <a:lumMod val="50000"/>
                  <a:lumOff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1358FF-A9E7-44FC-A8F8-E2A5095B90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69782" y="2111118"/>
            <a:ext cx="6542585" cy="1401448"/>
          </a:xfrm>
        </p:spPr>
        <p:txBody>
          <a:bodyPr anchor="b">
            <a:normAutofit fontScale="77500" lnSpcReduction="20000"/>
          </a:bodyPr>
          <a:lstStyle/>
          <a:p>
            <a:pPr algn="l"/>
            <a:r>
              <a:rPr lang="en-US" sz="5700" dirty="0">
                <a:solidFill>
                  <a:srgbClr val="000000"/>
                </a:solidFill>
                <a:latin typeface="Cambria" panose="02040503050406030204" pitchFamily="18" charset="0"/>
              </a:rPr>
              <a:t>From being Seen to Seeing</a:t>
            </a:r>
          </a:p>
          <a:p>
            <a:pPr algn="l"/>
            <a:r>
              <a:rPr 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A personal journey into the realm of machines that see.</a:t>
            </a:r>
            <a:endParaRPr lang="en-CA" sz="270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pic>
        <p:nvPicPr>
          <p:cNvPr id="7" name="Picture 6" descr="A star in the background&#10;&#10;Description generated with high confidence">
            <a:extLst>
              <a:ext uri="{FF2B5EF4-FFF2-40B4-BE49-F238E27FC236}">
                <a16:creationId xmlns:a16="http://schemas.microsoft.com/office/drawing/2014/main" id="{68A83437-62EE-496C-81E2-AA40A1D15D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7" r="25962" b="1"/>
          <a:stretch/>
        </p:blipFill>
        <p:spPr>
          <a:xfrm>
            <a:off x="1" y="770037"/>
            <a:ext cx="5298683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32DC1B-B064-46E0-9468-FDDE2A8899C4}"/>
              </a:ext>
            </a:extLst>
          </p:cNvPr>
          <p:cNvSpPr txBox="1"/>
          <p:nvPr/>
        </p:nvSpPr>
        <p:spPr>
          <a:xfrm>
            <a:off x="59806" y="29827"/>
            <a:ext cx="24929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Image courtesy of Event Horizon Telescope.</a:t>
            </a:r>
          </a:p>
        </p:txBody>
      </p:sp>
    </p:spTree>
    <p:extLst>
      <p:ext uri="{BB962C8B-B14F-4D97-AF65-F5344CB8AC3E}">
        <p14:creationId xmlns:p14="http://schemas.microsoft.com/office/powerpoint/2010/main" val="2809467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91FAD3-2DBC-44AC-9EAB-98B50816C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8C7A46-2791-4BFC-BE38-F522F4CCCCF1}"/>
              </a:ext>
            </a:extLst>
          </p:cNvPr>
          <p:cNvSpPr txBox="1"/>
          <p:nvPr/>
        </p:nvSpPr>
        <p:spPr>
          <a:xfrm>
            <a:off x="2288122" y="5826097"/>
            <a:ext cx="9751478" cy="923330"/>
          </a:xfrm>
          <a:prstGeom prst="rect">
            <a:avLst/>
          </a:prstGeom>
          <a:solidFill>
            <a:schemeClr val="dk1">
              <a:alpha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</a:lstStyle>
          <a:p>
            <a:r>
              <a:rPr lang="en-CA" dirty="0"/>
              <a:t>Method and apparatus for object pose estimation, US Patent 8467596, Publication Date 18 June 2013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4DC1A6-EADA-41C2-A189-4FF55A7CEFDB}"/>
              </a:ext>
            </a:extLst>
          </p:cNvPr>
          <p:cNvSpPr txBox="1"/>
          <p:nvPr/>
        </p:nvSpPr>
        <p:spPr>
          <a:xfrm>
            <a:off x="111759" y="5608734"/>
            <a:ext cx="2064604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sz="6600" b="1" dirty="0">
                <a:ln w="12700">
                  <a:solidFill>
                    <a:schemeClr val="bg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bg2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2013</a:t>
            </a:r>
            <a:endParaRPr lang="en-CA" sz="6600" dirty="0">
              <a:ln w="12700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</a:ln>
              <a:solidFill>
                <a:schemeClr val="bg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7701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DA08CA-47D8-4B75-A90F-9CB614C20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3813E0-A835-4AC6-ADF6-1AF108563673}"/>
              </a:ext>
            </a:extLst>
          </p:cNvPr>
          <p:cNvSpPr txBox="1"/>
          <p:nvPr/>
        </p:nvSpPr>
        <p:spPr>
          <a:xfrm>
            <a:off x="2288122" y="5826097"/>
            <a:ext cx="9751478" cy="923330"/>
          </a:xfrm>
          <a:prstGeom prst="rect">
            <a:avLst/>
          </a:prstGeom>
          <a:solidFill>
            <a:schemeClr val="dk1">
              <a:alpha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</a:lstStyle>
          <a:p>
            <a:r>
              <a:rPr lang="en-CA" dirty="0"/>
              <a:t>Method and apparatus for object pose estimation, US Patent 8467596, Publication Date 18 June 2013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C4136A-4C49-455B-8D73-4D9D193857FC}"/>
              </a:ext>
            </a:extLst>
          </p:cNvPr>
          <p:cNvSpPr txBox="1"/>
          <p:nvPr/>
        </p:nvSpPr>
        <p:spPr>
          <a:xfrm>
            <a:off x="111759" y="5608734"/>
            <a:ext cx="2064604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sz="6600" b="1" dirty="0">
                <a:ln w="12700">
                  <a:solidFill>
                    <a:schemeClr val="bg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bg2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2013</a:t>
            </a:r>
            <a:endParaRPr lang="en-CA" sz="6600" dirty="0">
              <a:ln w="12700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</a:ln>
              <a:solidFill>
                <a:schemeClr val="bg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13790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FA0025-612E-4F4B-977E-77119A438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8C7A46-2791-4BFC-BE38-F522F4CCCCF1}"/>
              </a:ext>
            </a:extLst>
          </p:cNvPr>
          <p:cNvSpPr txBox="1"/>
          <p:nvPr/>
        </p:nvSpPr>
        <p:spPr>
          <a:xfrm>
            <a:off x="2288122" y="5826097"/>
            <a:ext cx="9751478" cy="923330"/>
          </a:xfrm>
          <a:prstGeom prst="rect">
            <a:avLst/>
          </a:prstGeom>
          <a:solidFill>
            <a:schemeClr val="dk1">
              <a:alpha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</a:lstStyle>
          <a:p>
            <a:r>
              <a:rPr lang="en-CA" dirty="0" err="1"/>
              <a:t>Holocam</a:t>
            </a:r>
            <a:r>
              <a:rPr lang="en-CA" dirty="0"/>
              <a:t> Systems and Methods, US Patent US20150261184, Publication Date 17 September 2015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4DC1A6-EADA-41C2-A189-4FF55A7CEFDB}"/>
              </a:ext>
            </a:extLst>
          </p:cNvPr>
          <p:cNvSpPr txBox="1"/>
          <p:nvPr/>
        </p:nvSpPr>
        <p:spPr>
          <a:xfrm>
            <a:off x="111759" y="5608734"/>
            <a:ext cx="2064604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sz="6600" b="1" dirty="0">
                <a:ln w="12700">
                  <a:solidFill>
                    <a:schemeClr val="bg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bg2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2015</a:t>
            </a:r>
            <a:endParaRPr lang="en-CA" sz="6600" dirty="0">
              <a:ln w="12700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</a:ln>
              <a:solidFill>
                <a:schemeClr val="bg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4421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7C2A26-82EE-4117-8BFC-B41E0EB5F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8C7A46-2791-4BFC-BE38-F522F4CCCCF1}"/>
              </a:ext>
            </a:extLst>
          </p:cNvPr>
          <p:cNvSpPr txBox="1"/>
          <p:nvPr/>
        </p:nvSpPr>
        <p:spPr>
          <a:xfrm>
            <a:off x="2288122" y="5826097"/>
            <a:ext cx="9751478" cy="923330"/>
          </a:xfrm>
          <a:prstGeom prst="rect">
            <a:avLst/>
          </a:prstGeom>
          <a:solidFill>
            <a:schemeClr val="dk1">
              <a:alpha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</a:lstStyle>
          <a:p>
            <a:r>
              <a:rPr lang="en-CA" dirty="0" err="1"/>
              <a:t>Holocam</a:t>
            </a:r>
            <a:r>
              <a:rPr lang="en-CA" dirty="0"/>
              <a:t> Systems and Methods, US Patent US20150261184, Publication Date 17 September 2015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4DC1A6-EADA-41C2-A189-4FF55A7CEFDB}"/>
              </a:ext>
            </a:extLst>
          </p:cNvPr>
          <p:cNvSpPr txBox="1"/>
          <p:nvPr/>
        </p:nvSpPr>
        <p:spPr>
          <a:xfrm>
            <a:off x="111759" y="5608734"/>
            <a:ext cx="2064604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sz="6600" b="1" dirty="0">
                <a:ln w="12700">
                  <a:solidFill>
                    <a:schemeClr val="bg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bg2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2015</a:t>
            </a:r>
            <a:endParaRPr lang="en-CA" sz="6600" dirty="0">
              <a:ln w="12700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</a:ln>
              <a:solidFill>
                <a:schemeClr val="bg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7781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AB35E6-DAF5-4F91-BCD1-5CF726EB8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8C7A46-2791-4BFC-BE38-F522F4CCCCF1}"/>
              </a:ext>
            </a:extLst>
          </p:cNvPr>
          <p:cNvSpPr txBox="1"/>
          <p:nvPr/>
        </p:nvSpPr>
        <p:spPr>
          <a:xfrm>
            <a:off x="2288122" y="5826097"/>
            <a:ext cx="9751478" cy="923330"/>
          </a:xfrm>
          <a:prstGeom prst="rect">
            <a:avLst/>
          </a:prstGeom>
          <a:solidFill>
            <a:schemeClr val="dk1">
              <a:alpha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</a:lstStyle>
          <a:p>
            <a:r>
              <a:rPr lang="en-CA" dirty="0" err="1"/>
              <a:t>Holocam</a:t>
            </a:r>
            <a:r>
              <a:rPr lang="en-CA" dirty="0"/>
              <a:t> Systems and Methods, US Patent US20150261184, Publication Date 17 September 2015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4DC1A6-EADA-41C2-A189-4FF55A7CEFDB}"/>
              </a:ext>
            </a:extLst>
          </p:cNvPr>
          <p:cNvSpPr txBox="1"/>
          <p:nvPr/>
        </p:nvSpPr>
        <p:spPr>
          <a:xfrm>
            <a:off x="111759" y="5608734"/>
            <a:ext cx="2064604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sz="6600" b="1" dirty="0">
                <a:ln w="12700">
                  <a:solidFill>
                    <a:schemeClr val="bg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bg2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2015</a:t>
            </a:r>
            <a:endParaRPr lang="en-CA" sz="6600" dirty="0">
              <a:ln w="12700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</a:ln>
              <a:solidFill>
                <a:schemeClr val="bg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7193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0199F3-FA04-4ACD-BCD5-7E6778BC7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8C7A46-2791-4BFC-BE38-F522F4CCCCF1}"/>
              </a:ext>
            </a:extLst>
          </p:cNvPr>
          <p:cNvSpPr txBox="1"/>
          <p:nvPr/>
        </p:nvSpPr>
        <p:spPr>
          <a:xfrm>
            <a:off x="2288122" y="5826097"/>
            <a:ext cx="9751478" cy="923330"/>
          </a:xfrm>
          <a:prstGeom prst="rect">
            <a:avLst/>
          </a:prstGeom>
          <a:solidFill>
            <a:schemeClr val="dk1">
              <a:alpha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</a:lstStyle>
          <a:p>
            <a:r>
              <a:rPr lang="en-CA" dirty="0" err="1"/>
              <a:t>Holocam</a:t>
            </a:r>
            <a:r>
              <a:rPr lang="en-CA" dirty="0"/>
              <a:t> Systems and Methods, US Patent US20150261184, Publication Date 17 September 2015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4DC1A6-EADA-41C2-A189-4FF55A7CEFDB}"/>
              </a:ext>
            </a:extLst>
          </p:cNvPr>
          <p:cNvSpPr txBox="1"/>
          <p:nvPr/>
        </p:nvSpPr>
        <p:spPr>
          <a:xfrm>
            <a:off x="111759" y="5608734"/>
            <a:ext cx="2064604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sz="6600" b="1" dirty="0">
                <a:ln w="12700">
                  <a:solidFill>
                    <a:schemeClr val="bg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bg2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2015</a:t>
            </a:r>
            <a:endParaRPr lang="en-CA" sz="6600" dirty="0">
              <a:ln w="12700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</a:ln>
              <a:solidFill>
                <a:schemeClr val="bg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177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8C7A46-2791-4BFC-BE38-F522F4CCCCF1}"/>
              </a:ext>
            </a:extLst>
          </p:cNvPr>
          <p:cNvSpPr txBox="1"/>
          <p:nvPr/>
        </p:nvSpPr>
        <p:spPr>
          <a:xfrm>
            <a:off x="2288122" y="5826097"/>
            <a:ext cx="9751478" cy="923330"/>
          </a:xfrm>
          <a:prstGeom prst="rect">
            <a:avLst/>
          </a:prstGeom>
          <a:solidFill>
            <a:schemeClr val="dk1">
              <a:alpha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</a:lstStyle>
          <a:p>
            <a:r>
              <a:rPr lang="en-CA" dirty="0" err="1"/>
              <a:t>Holocam</a:t>
            </a:r>
            <a:r>
              <a:rPr lang="en-CA" dirty="0"/>
              <a:t> Systems and Methods, US Patent US20150261184, Publication Date 17 September 2015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4DC1A6-EADA-41C2-A189-4FF55A7CEFDB}"/>
              </a:ext>
            </a:extLst>
          </p:cNvPr>
          <p:cNvSpPr txBox="1"/>
          <p:nvPr/>
        </p:nvSpPr>
        <p:spPr>
          <a:xfrm>
            <a:off x="111759" y="5608734"/>
            <a:ext cx="2064604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sz="6600" b="1" dirty="0">
                <a:ln w="12700">
                  <a:solidFill>
                    <a:schemeClr val="bg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bg2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2015</a:t>
            </a:r>
            <a:endParaRPr lang="en-CA" sz="6600" dirty="0">
              <a:ln w="12700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</a:ln>
              <a:solidFill>
                <a:schemeClr val="bg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89AF22-59AD-425A-8CFE-76B1FE50E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051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4B8737-25C8-4C02-BD99-C9F735AEA1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22" r="23516"/>
          <a:stretch/>
        </p:blipFill>
        <p:spPr>
          <a:xfrm rot="5400000">
            <a:off x="237063" y="-2982387"/>
            <a:ext cx="11717874" cy="1219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8C7A46-2791-4BFC-BE38-F522F4CCCCF1}"/>
              </a:ext>
            </a:extLst>
          </p:cNvPr>
          <p:cNvSpPr txBox="1"/>
          <p:nvPr/>
        </p:nvSpPr>
        <p:spPr>
          <a:xfrm>
            <a:off x="2288122" y="5826097"/>
            <a:ext cx="9751478" cy="923330"/>
          </a:xfrm>
          <a:prstGeom prst="rect">
            <a:avLst/>
          </a:prstGeom>
          <a:solidFill>
            <a:schemeClr val="dk1">
              <a:alpha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</a:lstStyle>
          <a:p>
            <a:r>
              <a:rPr lang="en-CA" dirty="0" err="1"/>
              <a:t>Holocam</a:t>
            </a:r>
            <a:r>
              <a:rPr lang="en-CA" dirty="0"/>
              <a:t> Systems and Methods, US Patent US20150261184, Publication Date 17 September 2015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4DC1A6-EADA-41C2-A189-4FF55A7CEFDB}"/>
              </a:ext>
            </a:extLst>
          </p:cNvPr>
          <p:cNvSpPr txBox="1"/>
          <p:nvPr/>
        </p:nvSpPr>
        <p:spPr>
          <a:xfrm>
            <a:off x="111759" y="5608734"/>
            <a:ext cx="2064604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sz="6600" b="1" dirty="0">
                <a:ln w="12700">
                  <a:solidFill>
                    <a:schemeClr val="bg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bg2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2015</a:t>
            </a:r>
            <a:endParaRPr lang="en-CA" sz="6600" dirty="0">
              <a:ln w="12700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</a:ln>
              <a:solidFill>
                <a:schemeClr val="bg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84943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5AB13E-C086-4F19-82B7-75A9204A1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9EC5079-B95D-4D19-A4B4-02CC449B85B1}"/>
              </a:ext>
            </a:extLst>
          </p:cNvPr>
          <p:cNvGrpSpPr/>
          <p:nvPr/>
        </p:nvGrpSpPr>
        <p:grpSpPr>
          <a:xfrm>
            <a:off x="111759" y="5608734"/>
            <a:ext cx="11927841" cy="1140693"/>
            <a:chOff x="111759" y="5608734"/>
            <a:chExt cx="11927841" cy="11406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680607-F3C6-49B7-9B97-D391F12A81BD}"/>
                </a:ext>
              </a:extLst>
            </p:cNvPr>
            <p:cNvSpPr txBox="1"/>
            <p:nvPr/>
          </p:nvSpPr>
          <p:spPr>
            <a:xfrm>
              <a:off x="2288122" y="5826097"/>
              <a:ext cx="9751478" cy="923330"/>
            </a:xfrm>
            <a:prstGeom prst="rect">
              <a:avLst/>
            </a:prstGeom>
            <a:solidFill>
              <a:schemeClr val="dk1">
                <a:alpha val="85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</a:lstStyle>
            <a:p>
              <a:r>
                <a:rPr lang="en-CA" dirty="0"/>
                <a:t>Systems, methods and devices to scan 3d surfaces for intra-operative localization, International Publication Number WO2017185170A1, Priority Date 28 April 2016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056CACF-B8AC-4F88-A026-994CBAE1639F}"/>
                </a:ext>
              </a:extLst>
            </p:cNvPr>
            <p:cNvSpPr txBox="1"/>
            <p:nvPr/>
          </p:nvSpPr>
          <p:spPr>
            <a:xfrm>
              <a:off x="111759" y="5608734"/>
              <a:ext cx="2064604" cy="92333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en-US" sz="6600" b="1" dirty="0">
                  <a:ln w="12700">
                    <a:solidFill>
                      <a:schemeClr val="bg1">
                        <a:lumMod val="50000"/>
                        <a:lumOff val="50000"/>
                      </a:schemeClr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2016</a:t>
              </a:r>
              <a:endParaRPr lang="en-CA" sz="6600" dirty="0">
                <a:ln w="12700">
                  <a:solidFill>
                    <a:schemeClr val="bg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5419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7E76C3-4769-4FBC-B07A-FFB99A3A1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9EC5079-B95D-4D19-A4B4-02CC449B85B1}"/>
              </a:ext>
            </a:extLst>
          </p:cNvPr>
          <p:cNvGrpSpPr/>
          <p:nvPr/>
        </p:nvGrpSpPr>
        <p:grpSpPr>
          <a:xfrm>
            <a:off x="111759" y="5608734"/>
            <a:ext cx="11927841" cy="1140693"/>
            <a:chOff x="111759" y="5608734"/>
            <a:chExt cx="11927841" cy="11406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680607-F3C6-49B7-9B97-D391F12A81BD}"/>
                </a:ext>
              </a:extLst>
            </p:cNvPr>
            <p:cNvSpPr txBox="1"/>
            <p:nvPr/>
          </p:nvSpPr>
          <p:spPr>
            <a:xfrm>
              <a:off x="2288122" y="5826097"/>
              <a:ext cx="9751478" cy="923330"/>
            </a:xfrm>
            <a:prstGeom prst="rect">
              <a:avLst/>
            </a:prstGeom>
            <a:solidFill>
              <a:schemeClr val="dk1">
                <a:alpha val="85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</a:lstStyle>
            <a:p>
              <a:r>
                <a:rPr lang="en-CA" dirty="0"/>
                <a:t>Systems, methods and devices to scan 3d surfaces for intra-operative localization, International Publication Number WO2017185170A1, Priority Date 28 April 2016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056CACF-B8AC-4F88-A026-994CBAE1639F}"/>
                </a:ext>
              </a:extLst>
            </p:cNvPr>
            <p:cNvSpPr txBox="1"/>
            <p:nvPr/>
          </p:nvSpPr>
          <p:spPr>
            <a:xfrm>
              <a:off x="111759" y="5608734"/>
              <a:ext cx="2064604" cy="92333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en-US" sz="6600" b="1" dirty="0">
                  <a:ln w="12700">
                    <a:solidFill>
                      <a:schemeClr val="bg1">
                        <a:lumMod val="50000"/>
                        <a:lumOff val="50000"/>
                      </a:schemeClr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2016</a:t>
              </a:r>
              <a:endParaRPr lang="en-CA" sz="6600" dirty="0">
                <a:ln w="12700">
                  <a:solidFill>
                    <a:schemeClr val="bg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3587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AA1B3-0EFC-4E34-BC73-00FA6A6E3F2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Picture 4" descr="A screen shot of a person&#10;&#10;Description generated with high confidence">
              <a:extLst>
                <a:ext uri="{FF2B5EF4-FFF2-40B4-BE49-F238E27FC236}">
                  <a16:creationId xmlns:a16="http://schemas.microsoft.com/office/drawing/2014/main" id="{95183599-FB2A-4BD0-8460-2D7FDF4CE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A24969C-6398-47A0-B9CE-A99D50C34166}"/>
                </a:ext>
              </a:extLst>
            </p:cNvPr>
            <p:cNvGrpSpPr/>
            <p:nvPr/>
          </p:nvGrpSpPr>
          <p:grpSpPr>
            <a:xfrm>
              <a:off x="111759" y="5608734"/>
              <a:ext cx="11927841" cy="1140693"/>
              <a:chOff x="111759" y="5608734"/>
              <a:chExt cx="11927841" cy="1140693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887E55-8D2A-4468-93A3-82398C6C32D3}"/>
                  </a:ext>
                </a:extLst>
              </p:cNvPr>
              <p:cNvSpPr txBox="1"/>
              <p:nvPr/>
            </p:nvSpPr>
            <p:spPr>
              <a:xfrm>
                <a:off x="2288122" y="5826097"/>
                <a:ext cx="9751478" cy="923330"/>
              </a:xfrm>
              <a:prstGeom prst="rect">
                <a:avLst/>
              </a:prstGeom>
              <a:solidFill>
                <a:schemeClr val="dk1">
                  <a:alpha val="85000"/>
                </a:schemeClr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</a:lstStyle>
              <a:p>
                <a:r>
                  <a:rPr lang="en-CA" dirty="0"/>
                  <a:t>R. </a:t>
                </a:r>
                <a:r>
                  <a:rPr lang="en-CA" dirty="0" err="1"/>
                  <a:t>Narimani</a:t>
                </a:r>
                <a:r>
                  <a:rPr lang="en-CA" dirty="0"/>
                  <a:t>, M. </a:t>
                </a:r>
                <a:r>
                  <a:rPr lang="en-CA" dirty="0" err="1"/>
                  <a:t>Hoviattalab</a:t>
                </a:r>
                <a:r>
                  <a:rPr lang="en-CA" dirty="0"/>
                  <a:t>, Arash Abadpour, and A. </a:t>
                </a:r>
                <a:r>
                  <a:rPr lang="en-CA" dirty="0" err="1"/>
                  <a:t>Yadollahi</a:t>
                </a:r>
                <a:r>
                  <a:rPr lang="en-CA" dirty="0"/>
                  <a:t> . “Vibration Measurement And Analysis Using Image Processing Method”, In the proceedings of the 7th Biennial Conference on Engineering Systems Design and Analysis, (ESDA), Manchester, UK, July 19-22, 2004.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6D6D33-E403-4728-B176-F77391CEEC24}"/>
                  </a:ext>
                </a:extLst>
              </p:cNvPr>
              <p:cNvSpPr txBox="1"/>
              <p:nvPr/>
            </p:nvSpPr>
            <p:spPr>
              <a:xfrm>
                <a:off x="111759" y="5608734"/>
                <a:ext cx="2064604" cy="923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6600" b="1" dirty="0">
                    <a:ln w="12700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</a:ln>
                    <a:solidFill>
                      <a:schemeClr val="bg2"/>
                    </a:solidFill>
                    <a:effectLst>
                      <a:outerShdw dist="38100" dir="2640000" algn="bl" rotWithShape="0">
                        <a:schemeClr val="accent1"/>
                      </a:outerShdw>
                    </a:effectLst>
                  </a:rPr>
                  <a:t>2004</a:t>
                </a:r>
                <a:endParaRPr lang="en-CA" sz="6600" dirty="0">
                  <a:ln w="12700">
                    <a:solidFill>
                      <a:schemeClr val="bg1">
                        <a:lumMod val="50000"/>
                        <a:lumOff val="50000"/>
                      </a:schemeClr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82498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C464E6-B7A0-42AF-AC70-EC70149B7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9EC5079-B95D-4D19-A4B4-02CC449B85B1}"/>
              </a:ext>
            </a:extLst>
          </p:cNvPr>
          <p:cNvGrpSpPr/>
          <p:nvPr/>
        </p:nvGrpSpPr>
        <p:grpSpPr>
          <a:xfrm>
            <a:off x="111759" y="5608734"/>
            <a:ext cx="11927841" cy="1140693"/>
            <a:chOff x="111759" y="5608734"/>
            <a:chExt cx="11927841" cy="11406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680607-F3C6-49B7-9B97-D391F12A81BD}"/>
                </a:ext>
              </a:extLst>
            </p:cNvPr>
            <p:cNvSpPr txBox="1"/>
            <p:nvPr/>
          </p:nvSpPr>
          <p:spPr>
            <a:xfrm>
              <a:off x="2288122" y="5826097"/>
              <a:ext cx="9751478" cy="923330"/>
            </a:xfrm>
            <a:prstGeom prst="rect">
              <a:avLst/>
            </a:prstGeom>
            <a:solidFill>
              <a:schemeClr val="dk1">
                <a:alpha val="85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</a:lstStyle>
            <a:p>
              <a:r>
                <a:rPr lang="en-CA" dirty="0"/>
                <a:t>Visual pattern recognition system, method and/or computer-readable medium, WO Application Number WO2018094532A1, Priority Date 26 November 2016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056CACF-B8AC-4F88-A026-994CBAE1639F}"/>
                </a:ext>
              </a:extLst>
            </p:cNvPr>
            <p:cNvSpPr txBox="1"/>
            <p:nvPr/>
          </p:nvSpPr>
          <p:spPr>
            <a:xfrm>
              <a:off x="111759" y="5608734"/>
              <a:ext cx="2064604" cy="92333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en-US" sz="6600" b="1" dirty="0">
                  <a:ln w="12700">
                    <a:solidFill>
                      <a:schemeClr val="bg1">
                        <a:lumMod val="50000"/>
                        <a:lumOff val="50000"/>
                      </a:schemeClr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2016</a:t>
              </a:r>
              <a:endParaRPr lang="en-CA" sz="6600" dirty="0">
                <a:ln w="12700">
                  <a:solidFill>
                    <a:schemeClr val="bg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4056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2C573C-70D2-417C-AA12-71BE2A13A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9EC5079-B95D-4D19-A4B4-02CC449B85B1}"/>
              </a:ext>
            </a:extLst>
          </p:cNvPr>
          <p:cNvGrpSpPr/>
          <p:nvPr/>
        </p:nvGrpSpPr>
        <p:grpSpPr>
          <a:xfrm>
            <a:off x="111759" y="5608734"/>
            <a:ext cx="11927841" cy="1140693"/>
            <a:chOff x="111759" y="5608734"/>
            <a:chExt cx="11927841" cy="11406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680607-F3C6-49B7-9B97-D391F12A81BD}"/>
                </a:ext>
              </a:extLst>
            </p:cNvPr>
            <p:cNvSpPr txBox="1"/>
            <p:nvPr/>
          </p:nvSpPr>
          <p:spPr>
            <a:xfrm>
              <a:off x="2288122" y="5826097"/>
              <a:ext cx="9751478" cy="923330"/>
            </a:xfrm>
            <a:prstGeom prst="rect">
              <a:avLst/>
            </a:prstGeom>
            <a:solidFill>
              <a:schemeClr val="dk1">
                <a:alpha val="85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</a:lstStyle>
            <a:p>
              <a:r>
                <a:rPr lang="en-CA" dirty="0"/>
                <a:t>Visual pattern recognition system, method and/or computer-readable medium, WO Application Number WO2018094532A1, Priority Date 26 November 2016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056CACF-B8AC-4F88-A026-994CBAE1639F}"/>
                </a:ext>
              </a:extLst>
            </p:cNvPr>
            <p:cNvSpPr txBox="1"/>
            <p:nvPr/>
          </p:nvSpPr>
          <p:spPr>
            <a:xfrm>
              <a:off x="111759" y="5608734"/>
              <a:ext cx="2064604" cy="92333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en-US" sz="6600" b="1" dirty="0">
                  <a:ln w="12700">
                    <a:solidFill>
                      <a:schemeClr val="bg1">
                        <a:lumMod val="50000"/>
                        <a:lumOff val="50000"/>
                      </a:schemeClr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2016</a:t>
              </a:r>
              <a:endParaRPr lang="en-CA" sz="6600" dirty="0">
                <a:ln w="12700">
                  <a:solidFill>
                    <a:schemeClr val="bg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8943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03FE86A-EBCE-4283-85BE-F55B3278FA4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24B8EF7-061E-4BB3-A936-B3632AAF3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9EC5079-B95D-4D19-A4B4-02CC449B85B1}"/>
                </a:ext>
              </a:extLst>
            </p:cNvPr>
            <p:cNvGrpSpPr/>
            <p:nvPr/>
          </p:nvGrpSpPr>
          <p:grpSpPr>
            <a:xfrm>
              <a:off x="111759" y="5608734"/>
              <a:ext cx="11927841" cy="1140693"/>
              <a:chOff x="111759" y="5608734"/>
              <a:chExt cx="11927841" cy="1140693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680607-F3C6-49B7-9B97-D391F12A81BD}"/>
                  </a:ext>
                </a:extLst>
              </p:cNvPr>
              <p:cNvSpPr txBox="1"/>
              <p:nvPr/>
            </p:nvSpPr>
            <p:spPr>
              <a:xfrm>
                <a:off x="2288122" y="5826097"/>
                <a:ext cx="9751478" cy="923330"/>
              </a:xfrm>
              <a:prstGeom prst="rect">
                <a:avLst/>
              </a:prstGeom>
              <a:solidFill>
                <a:schemeClr val="dk1">
                  <a:alpha val="85000"/>
                </a:schemeClr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</a:lstStyle>
              <a:p>
                <a:r>
                  <a:rPr lang="en-CA" dirty="0"/>
                  <a:t>System, method and/or computer readable medium for non-invasive workflow augmentation, WO Application Number WO2018094534A1, Priority Date 26 November 2016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56CACF-B8AC-4F88-A026-994CBAE1639F}"/>
                  </a:ext>
                </a:extLst>
              </p:cNvPr>
              <p:cNvSpPr txBox="1"/>
              <p:nvPr/>
            </p:nvSpPr>
            <p:spPr>
              <a:xfrm>
                <a:off x="111759" y="5608734"/>
                <a:ext cx="2064604" cy="923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6600" b="1" dirty="0">
                    <a:ln w="12700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</a:ln>
                    <a:solidFill>
                      <a:schemeClr val="bg2"/>
                    </a:solidFill>
                    <a:effectLst>
                      <a:outerShdw dist="38100" dir="2640000" algn="bl" rotWithShape="0">
                        <a:schemeClr val="accent1"/>
                      </a:outerShdw>
                    </a:effectLst>
                  </a:rPr>
                  <a:t>2016</a:t>
                </a:r>
                <a:endParaRPr lang="en-CA" sz="6600" dirty="0">
                  <a:ln w="12700">
                    <a:solidFill>
                      <a:schemeClr val="bg1">
                        <a:lumMod val="50000"/>
                        <a:lumOff val="50000"/>
                      </a:schemeClr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4307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03FE86A-EBCE-4283-85BE-F55B3278FA4A}"/>
              </a:ext>
            </a:extLst>
          </p:cNvPr>
          <p:cNvGrpSpPr/>
          <p:nvPr/>
        </p:nvGrpSpPr>
        <p:grpSpPr>
          <a:xfrm>
            <a:off x="0" y="3612"/>
            <a:ext cx="12192000" cy="6850776"/>
            <a:chOff x="0" y="3612"/>
            <a:chExt cx="12192000" cy="685077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24B8EF7-061E-4BB3-A936-B3632AAF3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612"/>
              <a:ext cx="12192000" cy="6850776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9EC5079-B95D-4D19-A4B4-02CC449B85B1}"/>
                </a:ext>
              </a:extLst>
            </p:cNvPr>
            <p:cNvGrpSpPr/>
            <p:nvPr/>
          </p:nvGrpSpPr>
          <p:grpSpPr>
            <a:xfrm>
              <a:off x="111759" y="5608734"/>
              <a:ext cx="11927841" cy="1140693"/>
              <a:chOff x="111759" y="5608734"/>
              <a:chExt cx="11927841" cy="1140693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680607-F3C6-49B7-9B97-D391F12A81BD}"/>
                  </a:ext>
                </a:extLst>
              </p:cNvPr>
              <p:cNvSpPr txBox="1"/>
              <p:nvPr/>
            </p:nvSpPr>
            <p:spPr>
              <a:xfrm>
                <a:off x="2288122" y="5826097"/>
                <a:ext cx="9751478" cy="923330"/>
              </a:xfrm>
              <a:prstGeom prst="rect">
                <a:avLst/>
              </a:prstGeom>
              <a:solidFill>
                <a:schemeClr val="dk1">
                  <a:alpha val="85000"/>
                </a:schemeClr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</a:lstStyle>
              <a:p>
                <a:r>
                  <a:rPr lang="en-CA" dirty="0"/>
                  <a:t>System, method and/or computer readable medium for non-invasive workflow augmentation, WO Application Number WO2018094534A1, Priority Date 26 November 2016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56CACF-B8AC-4F88-A026-994CBAE1639F}"/>
                  </a:ext>
                </a:extLst>
              </p:cNvPr>
              <p:cNvSpPr txBox="1"/>
              <p:nvPr/>
            </p:nvSpPr>
            <p:spPr>
              <a:xfrm>
                <a:off x="111759" y="5608734"/>
                <a:ext cx="2064604" cy="923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6600" b="1" dirty="0">
                    <a:ln w="12700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</a:ln>
                    <a:solidFill>
                      <a:schemeClr val="bg2"/>
                    </a:solidFill>
                    <a:effectLst>
                      <a:outerShdw dist="38100" dir="2640000" algn="bl" rotWithShape="0">
                        <a:schemeClr val="accent1"/>
                      </a:outerShdw>
                    </a:effectLst>
                  </a:rPr>
                  <a:t>2016</a:t>
                </a:r>
                <a:endParaRPr lang="en-CA" sz="6600" dirty="0">
                  <a:ln w="12700">
                    <a:solidFill>
                      <a:schemeClr val="bg1">
                        <a:lumMod val="50000"/>
                        <a:lumOff val="50000"/>
                      </a:schemeClr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2544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337E56-21E5-4DF9-A431-285EF1AFD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9EC5079-B95D-4D19-A4B4-02CC449B85B1}"/>
              </a:ext>
            </a:extLst>
          </p:cNvPr>
          <p:cNvGrpSpPr/>
          <p:nvPr/>
        </p:nvGrpSpPr>
        <p:grpSpPr>
          <a:xfrm>
            <a:off x="111759" y="5608734"/>
            <a:ext cx="11927841" cy="1140693"/>
            <a:chOff x="111759" y="5608734"/>
            <a:chExt cx="11927841" cy="11406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680607-F3C6-49B7-9B97-D391F12A81BD}"/>
                </a:ext>
              </a:extLst>
            </p:cNvPr>
            <p:cNvSpPr txBox="1"/>
            <p:nvPr/>
          </p:nvSpPr>
          <p:spPr>
            <a:xfrm>
              <a:off x="2288122" y="5826097"/>
              <a:ext cx="9751478" cy="923330"/>
            </a:xfrm>
            <a:prstGeom prst="rect">
              <a:avLst/>
            </a:prstGeom>
            <a:solidFill>
              <a:schemeClr val="dk1">
                <a:alpha val="85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</a:lstStyle>
            <a:p>
              <a:r>
                <a:rPr lang="en-CA" dirty="0"/>
                <a:t>Arash Abadpour, “Incorporating spatial context into fuzzy-</a:t>
              </a:r>
              <a:r>
                <a:rPr lang="en-CA" dirty="0" err="1"/>
                <a:t>possibilistic</a:t>
              </a:r>
              <a:r>
                <a:rPr lang="en-CA" dirty="0"/>
                <a:t> clustering using Bayesian inference”, Journal of Intelligent and Fuzzy Systems, Volume 30, No. 2, February 2016, Pages 895-919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056CACF-B8AC-4F88-A026-994CBAE1639F}"/>
                </a:ext>
              </a:extLst>
            </p:cNvPr>
            <p:cNvSpPr txBox="1"/>
            <p:nvPr/>
          </p:nvSpPr>
          <p:spPr>
            <a:xfrm>
              <a:off x="111759" y="5608734"/>
              <a:ext cx="2064604" cy="92333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en-US" sz="6600" b="1" dirty="0">
                  <a:ln w="12700">
                    <a:solidFill>
                      <a:schemeClr val="bg1">
                        <a:lumMod val="50000"/>
                        <a:lumOff val="50000"/>
                      </a:schemeClr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2016</a:t>
              </a:r>
              <a:endParaRPr lang="en-CA" sz="6600" dirty="0">
                <a:ln w="12700">
                  <a:solidFill>
                    <a:schemeClr val="bg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8357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8D81DF-526A-4574-AE9A-9705E9D5C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9EC5079-B95D-4D19-A4B4-02CC449B85B1}"/>
              </a:ext>
            </a:extLst>
          </p:cNvPr>
          <p:cNvGrpSpPr/>
          <p:nvPr/>
        </p:nvGrpSpPr>
        <p:grpSpPr>
          <a:xfrm>
            <a:off x="111759" y="5608734"/>
            <a:ext cx="11927841" cy="1140693"/>
            <a:chOff x="111759" y="5608734"/>
            <a:chExt cx="11927841" cy="11406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680607-F3C6-49B7-9B97-D391F12A81BD}"/>
                </a:ext>
              </a:extLst>
            </p:cNvPr>
            <p:cNvSpPr txBox="1"/>
            <p:nvPr/>
          </p:nvSpPr>
          <p:spPr>
            <a:xfrm>
              <a:off x="2288122" y="5826097"/>
              <a:ext cx="9751478" cy="923330"/>
            </a:xfrm>
            <a:prstGeom prst="rect">
              <a:avLst/>
            </a:prstGeom>
            <a:solidFill>
              <a:schemeClr val="dk1">
                <a:alpha val="85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</a:lstStyle>
            <a:p>
              <a:r>
                <a:rPr lang="en-CA" dirty="0"/>
                <a:t>Arash Abadpour, “Incorporating spatial context into fuzzy-</a:t>
              </a:r>
              <a:r>
                <a:rPr lang="en-CA" dirty="0" err="1"/>
                <a:t>possibilistic</a:t>
              </a:r>
              <a:r>
                <a:rPr lang="en-CA" dirty="0"/>
                <a:t> clustering using Bayesian inference”, Journal of Intelligent and Fuzzy Systems, Volume 30, No. 2, February 2016, Pages 895-919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056CACF-B8AC-4F88-A026-994CBAE1639F}"/>
                </a:ext>
              </a:extLst>
            </p:cNvPr>
            <p:cNvSpPr txBox="1"/>
            <p:nvPr/>
          </p:nvSpPr>
          <p:spPr>
            <a:xfrm>
              <a:off x="111759" y="5608734"/>
              <a:ext cx="2064604" cy="92333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en-US" sz="6600" b="1" dirty="0">
                  <a:ln w="12700">
                    <a:solidFill>
                      <a:schemeClr val="bg1">
                        <a:lumMod val="50000"/>
                        <a:lumOff val="50000"/>
                      </a:schemeClr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2016</a:t>
              </a:r>
              <a:endParaRPr lang="en-CA" sz="6600" dirty="0">
                <a:ln w="12700">
                  <a:solidFill>
                    <a:schemeClr val="bg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1699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9FF597A2-9812-40EB-81B3-8C3C45181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0719" y="-7193"/>
            <a:ext cx="14122682" cy="68651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5C7B37-3416-46CD-A059-CADA3CB70BB8}"/>
              </a:ext>
            </a:extLst>
          </p:cNvPr>
          <p:cNvSpPr txBox="1"/>
          <p:nvPr/>
        </p:nvSpPr>
        <p:spPr>
          <a:xfrm>
            <a:off x="2288122" y="5826097"/>
            <a:ext cx="9751478" cy="923330"/>
          </a:xfrm>
          <a:prstGeom prst="rect">
            <a:avLst/>
          </a:prstGeom>
          <a:solidFill>
            <a:schemeClr val="dk1">
              <a:alpha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</a:lstStyle>
          <a:p>
            <a:r>
              <a:rPr lang="en-CA" dirty="0"/>
              <a:t>Reflective Nuclear Network (RNN)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38AF61-3653-4982-879A-66F99716A967}"/>
              </a:ext>
            </a:extLst>
          </p:cNvPr>
          <p:cNvSpPr txBox="1"/>
          <p:nvPr/>
        </p:nvSpPr>
        <p:spPr>
          <a:xfrm>
            <a:off x="111759" y="5608734"/>
            <a:ext cx="2064604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sz="6600" b="1" dirty="0">
                <a:ln w="12700">
                  <a:solidFill>
                    <a:schemeClr val="bg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bg2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2019</a:t>
            </a:r>
            <a:endParaRPr lang="en-CA" sz="6600" dirty="0">
              <a:ln w="12700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</a:ln>
              <a:solidFill>
                <a:schemeClr val="bg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1107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86FC70-ACAD-44E8-890E-4A699564AE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6" t="27" r="4192" b="-27"/>
          <a:stretch/>
        </p:blipFill>
        <p:spPr>
          <a:xfrm>
            <a:off x="0" y="1840"/>
            <a:ext cx="12192000" cy="68366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8C7A46-2791-4BFC-BE38-F522F4CCCCF1}"/>
              </a:ext>
            </a:extLst>
          </p:cNvPr>
          <p:cNvSpPr txBox="1"/>
          <p:nvPr/>
        </p:nvSpPr>
        <p:spPr>
          <a:xfrm>
            <a:off x="2288122" y="5826097"/>
            <a:ext cx="9751478" cy="923330"/>
          </a:xfrm>
          <a:prstGeom prst="rect">
            <a:avLst/>
          </a:prstGeom>
          <a:solidFill>
            <a:schemeClr val="dk1">
              <a:alpha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</a:lstStyle>
          <a:p>
            <a:r>
              <a:rPr lang="en-CA" dirty="0"/>
              <a:t>Reflective Nuclear Network (RNN)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4DC1A6-EADA-41C2-A189-4FF55A7CEFDB}"/>
              </a:ext>
            </a:extLst>
          </p:cNvPr>
          <p:cNvSpPr txBox="1"/>
          <p:nvPr/>
        </p:nvSpPr>
        <p:spPr>
          <a:xfrm>
            <a:off x="111759" y="5608734"/>
            <a:ext cx="2064604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sz="6600" b="1" dirty="0">
                <a:ln w="12700">
                  <a:solidFill>
                    <a:schemeClr val="bg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bg2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2019</a:t>
            </a:r>
            <a:endParaRPr lang="en-CA" sz="6600" dirty="0">
              <a:ln w="12700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</a:ln>
              <a:solidFill>
                <a:schemeClr val="bg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037068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AA19C3-4E0F-449B-9C35-E0CADEE02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515" y="609352"/>
            <a:ext cx="5696970" cy="49993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8C7A46-2791-4BFC-BE38-F522F4CCCCF1}"/>
              </a:ext>
            </a:extLst>
          </p:cNvPr>
          <p:cNvSpPr txBox="1"/>
          <p:nvPr/>
        </p:nvSpPr>
        <p:spPr>
          <a:xfrm>
            <a:off x="2288122" y="5826097"/>
            <a:ext cx="9751478" cy="923330"/>
          </a:xfrm>
          <a:prstGeom prst="rect">
            <a:avLst/>
          </a:prstGeom>
          <a:solidFill>
            <a:schemeClr val="dk1">
              <a:alpha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</a:lstStyle>
          <a:p>
            <a:r>
              <a:rPr lang="en-CA" dirty="0"/>
              <a:t>Reflective Nuclear Network (RNN)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4DC1A6-EADA-41C2-A189-4FF55A7CEFDB}"/>
              </a:ext>
            </a:extLst>
          </p:cNvPr>
          <p:cNvSpPr txBox="1"/>
          <p:nvPr/>
        </p:nvSpPr>
        <p:spPr>
          <a:xfrm>
            <a:off x="111759" y="5608734"/>
            <a:ext cx="2064604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sz="6600" b="1" dirty="0">
                <a:ln w="12700">
                  <a:solidFill>
                    <a:schemeClr val="bg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bg2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2019</a:t>
            </a:r>
            <a:endParaRPr lang="en-CA" sz="6600" dirty="0">
              <a:ln w="12700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</a:ln>
              <a:solidFill>
                <a:schemeClr val="bg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8041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B9BAD7A-5044-4D9F-AD07-B8AFAFCA7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en-US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THE END</a:t>
            </a:r>
            <a:endParaRPr lang="en-CA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628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183599-FB2A-4BD0-8460-2D7FDF4CE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9CF544-CA6E-42A5-8149-2BC8AA58E2BC}"/>
              </a:ext>
            </a:extLst>
          </p:cNvPr>
          <p:cNvSpPr txBox="1"/>
          <p:nvPr/>
        </p:nvSpPr>
        <p:spPr>
          <a:xfrm>
            <a:off x="2288122" y="5826097"/>
            <a:ext cx="9751478" cy="923330"/>
          </a:xfrm>
          <a:prstGeom prst="rect">
            <a:avLst/>
          </a:prstGeom>
          <a:solidFill>
            <a:schemeClr val="dk1">
              <a:alpha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CA" dirty="0"/>
              <a:t>R. </a:t>
            </a:r>
            <a:r>
              <a:rPr lang="en-CA" dirty="0" err="1"/>
              <a:t>Narimani</a:t>
            </a:r>
            <a:r>
              <a:rPr lang="en-CA" dirty="0"/>
              <a:t>, M. </a:t>
            </a:r>
            <a:r>
              <a:rPr lang="en-CA" dirty="0" err="1"/>
              <a:t>Hoviattalab</a:t>
            </a:r>
            <a:r>
              <a:rPr lang="en-CA" dirty="0"/>
              <a:t>, Arash Abadpour, and A. </a:t>
            </a:r>
            <a:r>
              <a:rPr lang="en-CA" dirty="0" err="1"/>
              <a:t>Yadollahi</a:t>
            </a:r>
            <a:r>
              <a:rPr lang="en-CA" dirty="0"/>
              <a:t> . “Vibration Measurement And Analysis Using Image Processing Method”, In the proceedings of the 7th Biennial Conference on Engineering Systems Design and Analysis, (ESDA), Manchester, UK, July 19-22, 2004.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2A1254-673D-43E7-AC3F-9B846F929CB5}"/>
              </a:ext>
            </a:extLst>
          </p:cNvPr>
          <p:cNvSpPr txBox="1"/>
          <p:nvPr/>
        </p:nvSpPr>
        <p:spPr>
          <a:xfrm>
            <a:off x="111759" y="5608734"/>
            <a:ext cx="2064604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sz="6600" b="1" dirty="0">
                <a:ln w="12700">
                  <a:solidFill>
                    <a:schemeClr val="bg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bg2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2004</a:t>
            </a:r>
            <a:endParaRPr lang="en-CA" sz="6600" dirty="0">
              <a:ln w="12700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</a:ln>
              <a:solidFill>
                <a:schemeClr val="bg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5241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22DF5-FAD7-4A73-95AF-76C9B118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THE END</a:t>
            </a:r>
            <a:endParaRPr lang="en-CA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9CE85BA-E9EC-450A-8F13-C115E3328033}"/>
              </a:ext>
            </a:extLst>
          </p:cNvPr>
          <p:cNvSpPr txBox="1">
            <a:spLocks/>
          </p:cNvSpPr>
          <p:nvPr/>
        </p:nvSpPr>
        <p:spPr>
          <a:xfrm>
            <a:off x="3091069" y="284176"/>
            <a:ext cx="7895929" cy="150876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Beginning</a:t>
            </a:r>
            <a:endParaRPr lang="en-CA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DC1FA-B1B5-4B1C-8068-C2D2A07AE1A1}"/>
              </a:ext>
            </a:extLst>
          </p:cNvPr>
          <p:cNvSpPr txBox="1"/>
          <p:nvPr/>
        </p:nvSpPr>
        <p:spPr>
          <a:xfrm>
            <a:off x="2288122" y="5826097"/>
            <a:ext cx="9751478" cy="92333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</a:lstStyle>
          <a:p>
            <a:pPr algn="r"/>
            <a:r>
              <a:rPr lang="en-CA" dirty="0"/>
              <a:t>Thank you very much for your attention.</a:t>
            </a:r>
          </a:p>
          <a:p>
            <a:pPr algn="r"/>
            <a:r>
              <a:rPr lang="en-US" dirty="0"/>
              <a:t>Any</a:t>
            </a:r>
            <a:r>
              <a:rPr lang="en-CA" dirty="0"/>
              <a:t> comments/questions/ideas?</a:t>
            </a:r>
          </a:p>
        </p:txBody>
      </p:sp>
    </p:spTree>
    <p:extLst>
      <p:ext uri="{BB962C8B-B14F-4D97-AF65-F5344CB8AC3E}">
        <p14:creationId xmlns:p14="http://schemas.microsoft.com/office/powerpoint/2010/main" val="178377459"/>
      </p:ext>
    </p:extLst>
  </p:cSld>
  <p:clrMapOvr>
    <a:masterClrMapping/>
  </p:clrMapOvr>
  <p:transition spd="slow" advClick="0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183599-FB2A-4BD0-8460-2D7FDF4CE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3"/>
            <a:ext cx="12294704" cy="68527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E59396-6CC6-43B3-9F24-1ACD425315F0}"/>
              </a:ext>
            </a:extLst>
          </p:cNvPr>
          <p:cNvSpPr txBox="1"/>
          <p:nvPr/>
        </p:nvSpPr>
        <p:spPr>
          <a:xfrm>
            <a:off x="2288122" y="5826097"/>
            <a:ext cx="9751478" cy="923330"/>
          </a:xfrm>
          <a:prstGeom prst="rect">
            <a:avLst/>
          </a:prstGeom>
          <a:solidFill>
            <a:schemeClr val="dk1">
              <a:alpha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</a:lstStyle>
          <a:p>
            <a:r>
              <a:rPr lang="en-CA" dirty="0"/>
              <a:t>Arash Abadpour and S. </a:t>
            </a:r>
            <a:r>
              <a:rPr lang="en-CA" dirty="0" err="1"/>
              <a:t>Kasaei</a:t>
            </a:r>
            <a:r>
              <a:rPr lang="en-CA" dirty="0"/>
              <a:t>. “An Efficient PCA-based Color Transfer”, Visual Communication &amp; Image Representation, February 2007, Volume 18, Number 1, Pages, 15-34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38E621-7636-468B-8ECE-846F605BED2A}"/>
              </a:ext>
            </a:extLst>
          </p:cNvPr>
          <p:cNvSpPr txBox="1"/>
          <p:nvPr/>
        </p:nvSpPr>
        <p:spPr>
          <a:xfrm>
            <a:off x="111759" y="5608734"/>
            <a:ext cx="2064604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sz="6600" b="1" dirty="0">
                <a:ln w="12700">
                  <a:solidFill>
                    <a:schemeClr val="bg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bg2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2007</a:t>
            </a:r>
            <a:endParaRPr lang="en-CA" sz="6600" dirty="0">
              <a:ln w="12700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</a:ln>
              <a:solidFill>
                <a:schemeClr val="bg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3853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183599-FB2A-4BD0-8460-2D7FDF4CE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B7B848-A26B-405D-81D8-D5EFC808F7E3}"/>
              </a:ext>
            </a:extLst>
          </p:cNvPr>
          <p:cNvSpPr txBox="1"/>
          <p:nvPr/>
        </p:nvSpPr>
        <p:spPr>
          <a:xfrm>
            <a:off x="2288122" y="5826097"/>
            <a:ext cx="9751478" cy="923330"/>
          </a:xfrm>
          <a:prstGeom prst="rect">
            <a:avLst/>
          </a:prstGeom>
          <a:solidFill>
            <a:schemeClr val="dk1">
              <a:alpha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</a:lstStyle>
          <a:p>
            <a:r>
              <a:rPr lang="en-CA" dirty="0"/>
              <a:t>Arash Abadpour and S. </a:t>
            </a:r>
            <a:r>
              <a:rPr lang="en-CA" dirty="0" err="1"/>
              <a:t>Kasaei</a:t>
            </a:r>
            <a:r>
              <a:rPr lang="en-CA" dirty="0"/>
              <a:t>. “An Efficient PCA-based Color Transfer”, Visual Communication &amp; Image Representation, February 2007, Volume 18, Number 1, Pages, 15-34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EDEB8B-0E1C-4B39-928D-D86CB1E18A74}"/>
              </a:ext>
            </a:extLst>
          </p:cNvPr>
          <p:cNvSpPr txBox="1"/>
          <p:nvPr/>
        </p:nvSpPr>
        <p:spPr>
          <a:xfrm>
            <a:off x="111759" y="5608734"/>
            <a:ext cx="2064604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sz="6600" b="1" dirty="0">
                <a:ln w="12700">
                  <a:solidFill>
                    <a:schemeClr val="bg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bg2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2007</a:t>
            </a:r>
            <a:endParaRPr lang="en-CA" sz="6600" dirty="0">
              <a:ln w="12700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</a:ln>
              <a:solidFill>
                <a:schemeClr val="bg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13945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A2B361-CA68-40CB-BE58-521F3F765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B7B848-A26B-405D-81D8-D5EFC808F7E3}"/>
              </a:ext>
            </a:extLst>
          </p:cNvPr>
          <p:cNvSpPr txBox="1"/>
          <p:nvPr/>
        </p:nvSpPr>
        <p:spPr>
          <a:xfrm>
            <a:off x="2288122" y="5826097"/>
            <a:ext cx="9751478" cy="923330"/>
          </a:xfrm>
          <a:prstGeom prst="rect">
            <a:avLst/>
          </a:prstGeom>
          <a:solidFill>
            <a:schemeClr val="dk1">
              <a:alpha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</a:lstStyle>
          <a:p>
            <a:r>
              <a:rPr lang="en-CA" dirty="0"/>
              <a:t>Arash Abadpour, </a:t>
            </a:r>
            <a:r>
              <a:rPr lang="en-CA" dirty="0" err="1"/>
              <a:t>Attahiru</a:t>
            </a:r>
            <a:r>
              <a:rPr lang="en-CA" dirty="0"/>
              <a:t> </a:t>
            </a:r>
            <a:r>
              <a:rPr lang="en-CA" dirty="0" err="1"/>
              <a:t>Sule</a:t>
            </a:r>
            <a:r>
              <a:rPr lang="en-CA" dirty="0"/>
              <a:t> Alfa, and Anthony C.K. Soong, “Closed Form Solution for Maximizing the Sum Capacity of Reverse-Link CDMA System with Rate Constraints”, IEEE Transactions on Wireless Communications, Volume 7, Issue 4, April 2008, Page(s):1179 – 1183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EDEB8B-0E1C-4B39-928D-D86CB1E18A74}"/>
              </a:ext>
            </a:extLst>
          </p:cNvPr>
          <p:cNvSpPr txBox="1"/>
          <p:nvPr/>
        </p:nvSpPr>
        <p:spPr>
          <a:xfrm>
            <a:off x="111759" y="5608734"/>
            <a:ext cx="2064604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sz="6600" b="1" dirty="0">
                <a:ln w="12700">
                  <a:solidFill>
                    <a:schemeClr val="bg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bg2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2008</a:t>
            </a:r>
            <a:endParaRPr lang="en-CA" sz="6600" dirty="0">
              <a:ln w="12700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</a:ln>
              <a:solidFill>
                <a:schemeClr val="bg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08695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7C8F63-5BF1-4AFF-9EF2-8766ABD74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B7B848-A26B-405D-81D8-D5EFC808F7E3}"/>
              </a:ext>
            </a:extLst>
          </p:cNvPr>
          <p:cNvSpPr txBox="1"/>
          <p:nvPr/>
        </p:nvSpPr>
        <p:spPr>
          <a:xfrm>
            <a:off x="2288122" y="5826097"/>
            <a:ext cx="9751478" cy="923330"/>
          </a:xfrm>
          <a:prstGeom prst="rect">
            <a:avLst/>
          </a:prstGeom>
          <a:solidFill>
            <a:schemeClr val="dk1">
              <a:alpha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</a:lstStyle>
          <a:p>
            <a:r>
              <a:rPr lang="en-CA" dirty="0"/>
              <a:t>Arash Abadpour and </a:t>
            </a:r>
            <a:r>
              <a:rPr lang="en-CA" dirty="0" err="1"/>
              <a:t>Attahiru</a:t>
            </a:r>
            <a:r>
              <a:rPr lang="en-CA" dirty="0"/>
              <a:t> </a:t>
            </a:r>
            <a:r>
              <a:rPr lang="en-CA" dirty="0" err="1"/>
              <a:t>Sule</a:t>
            </a:r>
            <a:r>
              <a:rPr lang="en-CA" dirty="0"/>
              <a:t> Alfa, “Approximate Algorithms for Maximizing the Capacity of the Reverse Link in Multiple-Class CDMA System”, in Operations Research and Cyber-Infrastructure, M. J. Saltzman, J. W. </a:t>
            </a:r>
            <a:r>
              <a:rPr lang="en-CA" dirty="0" err="1"/>
              <a:t>Chinneck</a:t>
            </a:r>
            <a:r>
              <a:rPr lang="en-CA" dirty="0"/>
              <a:t>, and B. </a:t>
            </a:r>
            <a:r>
              <a:rPr lang="en-CA" dirty="0" err="1"/>
              <a:t>Kristjansson</a:t>
            </a:r>
            <a:r>
              <a:rPr lang="en-CA" dirty="0"/>
              <a:t>, Editors, Springer, 2008, Pages: 237-252.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EDEB8B-0E1C-4B39-928D-D86CB1E18A74}"/>
              </a:ext>
            </a:extLst>
          </p:cNvPr>
          <p:cNvSpPr txBox="1"/>
          <p:nvPr/>
        </p:nvSpPr>
        <p:spPr>
          <a:xfrm>
            <a:off x="111759" y="5608734"/>
            <a:ext cx="2064604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sz="6600" b="1" dirty="0">
                <a:ln w="12700">
                  <a:solidFill>
                    <a:schemeClr val="bg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bg2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2008</a:t>
            </a:r>
            <a:endParaRPr lang="en-CA" sz="6600" dirty="0">
              <a:ln w="12700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</a:ln>
              <a:solidFill>
                <a:schemeClr val="bg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77020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A3F251-4674-4E56-A2C7-105A12DAF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B7B848-A26B-405D-81D8-D5EFC808F7E3}"/>
              </a:ext>
            </a:extLst>
          </p:cNvPr>
          <p:cNvSpPr txBox="1"/>
          <p:nvPr/>
        </p:nvSpPr>
        <p:spPr>
          <a:xfrm>
            <a:off x="2288122" y="5826097"/>
            <a:ext cx="9751478" cy="923330"/>
          </a:xfrm>
          <a:prstGeom prst="rect">
            <a:avLst/>
          </a:prstGeom>
          <a:solidFill>
            <a:schemeClr val="dk1">
              <a:alpha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</a:lstStyle>
          <a:p>
            <a:r>
              <a:rPr lang="en-CA" dirty="0"/>
              <a:t>Arash Abadpour, </a:t>
            </a:r>
            <a:r>
              <a:rPr lang="en-CA" dirty="0" err="1"/>
              <a:t>Attahiru</a:t>
            </a:r>
            <a:r>
              <a:rPr lang="en-CA" dirty="0"/>
              <a:t> </a:t>
            </a:r>
            <a:r>
              <a:rPr lang="en-CA" dirty="0" err="1"/>
              <a:t>Sule</a:t>
            </a:r>
            <a:r>
              <a:rPr lang="en-CA" dirty="0"/>
              <a:t> Alfa, and Jeff Diamond, “Video-on-Demand Network Design And Maintenance Using Fuzzy Optimization”, IEEE Transactions on Systems, Man, and Cybernetics, Part B, April 2008, Volume 38, Issue 2, Page:404-420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EDEB8B-0E1C-4B39-928D-D86CB1E18A74}"/>
              </a:ext>
            </a:extLst>
          </p:cNvPr>
          <p:cNvSpPr txBox="1"/>
          <p:nvPr/>
        </p:nvSpPr>
        <p:spPr>
          <a:xfrm>
            <a:off x="111759" y="5608734"/>
            <a:ext cx="2064604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sz="6600" b="1" dirty="0">
                <a:ln w="12700">
                  <a:solidFill>
                    <a:schemeClr val="bg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bg2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2008</a:t>
            </a:r>
            <a:endParaRPr lang="en-CA" sz="6600" dirty="0">
              <a:ln w="12700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</a:ln>
              <a:solidFill>
                <a:schemeClr val="bg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24440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54CE2B-C2D9-42B7-9D29-53BAAD407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B7B848-A26B-405D-81D8-D5EFC808F7E3}"/>
              </a:ext>
            </a:extLst>
          </p:cNvPr>
          <p:cNvSpPr txBox="1"/>
          <p:nvPr/>
        </p:nvSpPr>
        <p:spPr>
          <a:xfrm>
            <a:off x="2288122" y="5826097"/>
            <a:ext cx="9751478" cy="923330"/>
          </a:xfrm>
          <a:prstGeom prst="rect">
            <a:avLst/>
          </a:prstGeom>
          <a:solidFill>
            <a:schemeClr val="dk1">
              <a:alpha val="8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</a:lstStyle>
          <a:p>
            <a:r>
              <a:rPr lang="en-CA" dirty="0"/>
              <a:t>Arash Abadpour, </a:t>
            </a:r>
            <a:r>
              <a:rPr lang="en-CA" dirty="0" err="1"/>
              <a:t>Attahiru</a:t>
            </a:r>
            <a:r>
              <a:rPr lang="en-CA" dirty="0"/>
              <a:t> </a:t>
            </a:r>
            <a:r>
              <a:rPr lang="en-CA" dirty="0" err="1"/>
              <a:t>Sule</a:t>
            </a:r>
            <a:r>
              <a:rPr lang="en-CA" dirty="0"/>
              <a:t> Alfa, and Jeff Diamond, “Video-on-Demand Network Design And Maintenance Using Fuzzy Optimization”, IEEE Transactions on Systems, Man, and Cybernetics, Part B, April 2008, Volume 38, Issue 2, Page:404-420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EDEB8B-0E1C-4B39-928D-D86CB1E18A74}"/>
              </a:ext>
            </a:extLst>
          </p:cNvPr>
          <p:cNvSpPr txBox="1"/>
          <p:nvPr/>
        </p:nvSpPr>
        <p:spPr>
          <a:xfrm>
            <a:off x="111759" y="5608734"/>
            <a:ext cx="2064604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sz="6600" b="1" dirty="0">
                <a:ln w="12700">
                  <a:solidFill>
                    <a:schemeClr val="bg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bg2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2008</a:t>
            </a:r>
            <a:endParaRPr lang="en-CA" sz="6600" dirty="0">
              <a:ln w="12700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</a:ln>
              <a:solidFill>
                <a:schemeClr val="bg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52552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tint val="99000"/>
                <a:shade val="96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C3935CB6-B0E3-44A7-AB37-996D901F73AB}"/>
    </a:ext>
  </a:extLst>
</a:theme>
</file>

<file path=ppt/theme/theme2.xml><?xml version="1.0" encoding="utf-8"?>
<a:theme xmlns:a="http://schemas.openxmlformats.org/drawingml/2006/main" name="1_Banded">
  <a:themeElements>
    <a:clrScheme name="Banded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tint val="99000"/>
                <a:shade val="96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C3935CB6-B0E3-44A7-AB37-996D901F73AB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Banded">
  <a:themeElements>
    <a:clrScheme name="Banded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tint val="99000"/>
                <a:shade val="96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C3935CB6-B0E3-44A7-AB37-996D901F73A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443</TotalTime>
  <Words>703</Words>
  <Application>Microsoft Office PowerPoint</Application>
  <PresentationFormat>Widescreen</PresentationFormat>
  <Paragraphs>67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Arial</vt:lpstr>
      <vt:lpstr>Calibri</vt:lpstr>
      <vt:lpstr>Calibri Light</vt:lpstr>
      <vt:lpstr>Cambria</vt:lpstr>
      <vt:lpstr>Corbel</vt:lpstr>
      <vt:lpstr>Wingdings</vt:lpstr>
      <vt:lpstr>Banded</vt:lpstr>
      <vt:lpstr>1_Banded</vt:lpstr>
      <vt:lpstr>Custom Design</vt:lpstr>
      <vt:lpstr>2_Banded</vt:lpstr>
      <vt:lpstr>Arash Abadpour arash@abadpour.com  16 April 2019    Revision 1.07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END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being Seen to Seeing, A personal journey into the realm of machines that see.</dc:title>
  <dc:creator>Arash Abadpour</dc:creator>
  <cp:lastModifiedBy>Arash Abadpour</cp:lastModifiedBy>
  <cp:revision>75</cp:revision>
  <dcterms:created xsi:type="dcterms:W3CDTF">2019-04-12T15:40:18Z</dcterms:created>
  <dcterms:modified xsi:type="dcterms:W3CDTF">2019-04-16T13:13:00Z</dcterms:modified>
</cp:coreProperties>
</file>